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BB469C-E6B7-473B-9346-741B855CE7FB}" type="datetimeFigureOut">
              <a:rPr lang="pt-BR" smtClean="0"/>
              <a:t>05/11/2013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937A44-332A-4E99-8FDB-B7E684335A7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404664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Grupo de Fisiologia Geral da Universidade de Caxias do Sul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9832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FISIOLOGIA RENAL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2564904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onitoria da disciplina Unidade de Ensino Médico   Biofisiológica,    ministrada   pelo professor  Rafael  Colombo,  coordenador do   Laboratório  de  Fisiologia   Geral   da Universidade  de  Caxias  do  Sul,  e pelos monitores    Samuel    Rosario    e    Pietro Nesello.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7864" y="558924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Caxias do Sul - 2013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84168" y="628957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www.fisiologiaucs.webnode.com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spectos gerais sobre a estrutura do néfron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681063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Os milhões de glomérulos que povoam nossos rins filtram cerca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180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litros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plasma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por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dia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(média: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140 litros/dia)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o que dá aproximadamente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80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120 ml/min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filtrado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esta é a taxa de filtração glomerular normal.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Dos cerca de 140 litros de plasma filtrado por dia, os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cálices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renais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recebem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apenas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1-3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litros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urina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por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dia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56" y="3066058"/>
            <a:ext cx="4492288" cy="36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3" y="0"/>
            <a:ext cx="91726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5349"/>
            <a:ext cx="2808313" cy="38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971600" y="45692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corpúsculo renal contém três barreiras de filtração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7" y="1700808"/>
            <a:ext cx="836936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8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393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ormação da urina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68106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filtração glomerular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583668" y="2204864"/>
            <a:ext cx="5976664" cy="792088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Forças Hidrostáticas e coloidosmóticas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Coeficiente de filtração capilar (Kf)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51" y="3212976"/>
            <a:ext cx="6282698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924088" cy="66247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2085975"/>
            <a:ext cx="399593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393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ormação da urina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68106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filtração glomerular</a:t>
            </a:r>
          </a:p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5.1.1.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os mecanismos de autorregulação da taxa de filtração glomerular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1835696" y="2852936"/>
            <a:ext cx="2304256" cy="720080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  intrínsecos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3851920" y="2852936"/>
            <a:ext cx="3672408" cy="720080"/>
          </a:xfrm>
          <a:prstGeom prst="chevr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Espasmo miogênico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Feedback tubuloglomerular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1835696" y="4725144"/>
            <a:ext cx="2304256" cy="720080"/>
          </a:xfrm>
          <a:prstGeom prst="homePlat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  extrínsecos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3851920" y="4725144"/>
            <a:ext cx="3672408" cy="720080"/>
          </a:xfrm>
          <a:prstGeom prst="chevron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Sistema nervoso simpático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Sistema RAA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48" y="0"/>
            <a:ext cx="5734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393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ormação da urina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681063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filtração glomerular</a:t>
            </a:r>
          </a:p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5.1.1.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os mecanismos de autorregulação da taxa de filtração glomerular</a:t>
            </a:r>
          </a:p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5.1.2.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fatores que afetam a taxa de filtração glomerular</a:t>
            </a:r>
          </a:p>
          <a:p>
            <a:endParaRPr lang="pt-BR" sz="1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BR" sz="1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- Mudanças no fluxo sanguíneo renal;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mudanças na pressão hidrostática capilar;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mudanças na pressão arterial sistêmica;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constrição arteriolar aferente ou eferente;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mudanças na pressão hidrostática capsular;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obstrução ureteral;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edema renal;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- alterações das proteínas plasmáticas: desidratação, hipoproteinemia...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alterações do coeficiente de filtração capilar (Kf);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mudanças na permeabilidade do capilar glomerular;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alteração na área de superfície de filtração.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788024" y="645333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Ganong, Review of Medical Phisiology, 2005.</a:t>
            </a:r>
            <a:endParaRPr lang="pt-BR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393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ormação da urina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681063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filtração glomerular</a:t>
            </a:r>
          </a:p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5.1.1.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os mecanismos de autorregulação da taxa de filtração glomerular</a:t>
            </a:r>
          </a:p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5.1.2.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fatores que afetam a taxa de filtração glomerular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192688" cy="424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393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ormação da urina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681063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função tubular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752528" cy="3841543"/>
          </a:xfrm>
          <a:prstGeom prst="rect">
            <a:avLst/>
          </a:prstGeom>
        </p:spPr>
      </p:pic>
      <p:sp>
        <p:nvSpPr>
          <p:cNvPr id="11" name="Divisa 10"/>
          <p:cNvSpPr/>
          <p:nvPr/>
        </p:nvSpPr>
        <p:spPr>
          <a:xfrm>
            <a:off x="1475656" y="4149080"/>
            <a:ext cx="432048" cy="432048"/>
          </a:xfrm>
          <a:prstGeom prst="chevr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795709" y="4149080"/>
            <a:ext cx="1512168" cy="432048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DIAMOX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83" y="17471"/>
            <a:ext cx="5342235" cy="684052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09" y="0"/>
            <a:ext cx="6779582" cy="6858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6" y="0"/>
            <a:ext cx="5537588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" y="0"/>
            <a:ext cx="9045712" cy="6858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" y="0"/>
            <a:ext cx="7276563" cy="6858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32656"/>
            <a:ext cx="91059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4673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bjetivos</a:t>
            </a: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583668" y="2492896"/>
            <a:ext cx="5976664" cy="50405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sistema urinário consiste em rins, ureteres, bexiga urinária e uretra.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583668" y="4221088"/>
            <a:ext cx="5976664" cy="50405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néfron é a unidade funcional do rim.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83668" y="5085184"/>
            <a:ext cx="5976664" cy="504056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 tubular renal.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583668" y="3356992"/>
            <a:ext cx="5976664" cy="504056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Visão geral da função renal.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4766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sistema renina-angiotensina-</a:t>
            </a:r>
            <a:r>
              <a:rPr lang="pt-BR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aldosterona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no controle da pressão arterial 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7" y="3066058"/>
            <a:ext cx="6552727" cy="36033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1681063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Os efeitos da angiotensina II: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- aumento da reabsorção renal de água e sódio;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- induz a secreção de aldosterona pelas adrenais;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- constrição das arteríolas renais (reduz o débito urinário)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- redução do fluxo sanguíneo pelos capilares peritubulares (aumento da reabsorção de sódio).</a:t>
            </a:r>
          </a:p>
        </p:txBody>
      </p:sp>
    </p:spTree>
    <p:extLst>
      <p:ext uri="{BB962C8B-B14F-4D97-AF65-F5344CB8AC3E}">
        <p14:creationId xmlns:p14="http://schemas.microsoft.com/office/powerpoint/2010/main" val="37174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4673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oteiro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772816"/>
            <a:ext cx="8352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Funções dos rins;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Organização geral dos rins e do aparelho urinário;</a:t>
            </a: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A vascularização renal;</a:t>
            </a: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Aspectos gerais sobre a estrutura do néfron e o fluxo sanguíneo renal;</a:t>
            </a: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Formação da urina: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filtração glomerular: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5.1.1.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os mecanismos de autorregulação da taxa de filtração glomerular;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5.1.2.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fatores que afetam a taxa de filtração glomerular;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5.2.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a função tubular e o mecanismo de ação dos fármacos diuréticos;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O sistema renina-angiotensina-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aldosterona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no controle da pressão arterial;</a:t>
            </a: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Fatores que alteram a função renal no porco (vídeo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Clr>
                <a:schemeClr val="accent1"/>
              </a:buClr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1"/>
              </a:buClr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			</a:t>
            </a:r>
            <a:r>
              <a:rPr lang="pt-BR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Referências bibliográficas: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pt-BR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Guyton e Hall – Tratado de Fisiologia Médica / John E. 				    Hall. – 12.ed. Rio de Janeiro: Elsevier, 2011.</a:t>
            </a:r>
          </a:p>
          <a:p>
            <a:pPr>
              <a:buClr>
                <a:schemeClr val="accent1"/>
              </a:buClr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pt-BR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Silverthorn, Dee Unglaub. Fisiologia Humana: uma 				    abordagem integrada. São Paulo: Artmed, 2010.</a:t>
            </a:r>
          </a:p>
          <a:p>
            <a:pPr>
              <a:buClr>
                <a:schemeClr val="accent1"/>
              </a:buClr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pt-BR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Medcurso 2010 – Nefrologia (volume 1).</a:t>
            </a:r>
          </a:p>
          <a:p>
            <a:pPr>
              <a:buClr>
                <a:schemeClr val="accent1"/>
              </a:buClr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4673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uais são as funções dos rins?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2267744" y="1844824"/>
            <a:ext cx="4320480" cy="432048"/>
          </a:xfrm>
          <a:prstGeom prst="homePlat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Excreção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6444208" y="1844824"/>
            <a:ext cx="567235" cy="432048"/>
          </a:xfrm>
          <a:prstGeom prst="chevron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2267744" y="2492896"/>
            <a:ext cx="4320480" cy="432048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Equilíbrio hidroeletrolítico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2267744" y="3140968"/>
            <a:ext cx="4320480" cy="432048"/>
          </a:xfrm>
          <a:prstGeom prst="homePlat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Equilíbrio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ácido-básico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2267744" y="3789040"/>
            <a:ext cx="4320480" cy="432048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Gliconeogênese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entágono 19"/>
          <p:cNvSpPr/>
          <p:nvPr/>
        </p:nvSpPr>
        <p:spPr>
          <a:xfrm>
            <a:off x="2267744" y="4437112"/>
            <a:ext cx="4320480" cy="432048"/>
          </a:xfrm>
          <a:prstGeom prst="homePlat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Regulação da pressão arterial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entágono 20"/>
          <p:cNvSpPr/>
          <p:nvPr/>
        </p:nvSpPr>
        <p:spPr>
          <a:xfrm>
            <a:off x="2267744" y="5085184"/>
            <a:ext cx="4320480" cy="432048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Calcitriol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entágono 21"/>
          <p:cNvSpPr/>
          <p:nvPr/>
        </p:nvSpPr>
        <p:spPr>
          <a:xfrm>
            <a:off x="2267744" y="5733256"/>
            <a:ext cx="4320480" cy="432048"/>
          </a:xfrm>
          <a:prstGeom prst="homePlat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Eritropoietina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ivisa 22"/>
          <p:cNvSpPr/>
          <p:nvPr/>
        </p:nvSpPr>
        <p:spPr>
          <a:xfrm>
            <a:off x="6444208" y="2492896"/>
            <a:ext cx="567235" cy="432048"/>
          </a:xfrm>
          <a:prstGeom prst="chevr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ivisa 23"/>
          <p:cNvSpPr/>
          <p:nvPr/>
        </p:nvSpPr>
        <p:spPr>
          <a:xfrm>
            <a:off x="6444208" y="3140968"/>
            <a:ext cx="567235" cy="432048"/>
          </a:xfrm>
          <a:prstGeom prst="chevron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6444208" y="3789040"/>
            <a:ext cx="567235" cy="432048"/>
          </a:xfrm>
          <a:prstGeom prst="chevr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Divisa 25"/>
          <p:cNvSpPr/>
          <p:nvPr/>
        </p:nvSpPr>
        <p:spPr>
          <a:xfrm>
            <a:off x="6444208" y="4437112"/>
            <a:ext cx="567235" cy="432048"/>
          </a:xfrm>
          <a:prstGeom prst="chevron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Divisa 26"/>
          <p:cNvSpPr/>
          <p:nvPr/>
        </p:nvSpPr>
        <p:spPr>
          <a:xfrm>
            <a:off x="6444208" y="5085184"/>
            <a:ext cx="567235" cy="432048"/>
          </a:xfrm>
          <a:prstGeom prst="chevr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ivisa 27"/>
          <p:cNvSpPr/>
          <p:nvPr/>
        </p:nvSpPr>
        <p:spPr>
          <a:xfrm>
            <a:off x="6444208" y="5733822"/>
            <a:ext cx="567235" cy="432048"/>
          </a:xfrm>
          <a:prstGeom prst="chevron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8164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4673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rganização geral dos rins e do aparelho urinário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8" y="1628799"/>
            <a:ext cx="7775365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496" y="5377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vascularização renal</a:t>
            </a:r>
            <a:endParaRPr lang="pt-BR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628800"/>
            <a:ext cx="7416824" cy="51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541</TotalTime>
  <Words>402</Words>
  <Application>Microsoft Office PowerPoint</Application>
  <PresentationFormat>Apresentação na tela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Mediano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Rosario</dc:creator>
  <cp:lastModifiedBy>Samuel Rosario</cp:lastModifiedBy>
  <cp:revision>66</cp:revision>
  <dcterms:created xsi:type="dcterms:W3CDTF">2013-11-03T21:46:17Z</dcterms:created>
  <dcterms:modified xsi:type="dcterms:W3CDTF">2013-11-05T22:36:51Z</dcterms:modified>
</cp:coreProperties>
</file>